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Bree Serif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g7u4kM/2NjtEOQlv/cJOhtHVgF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11" Type="http://schemas.openxmlformats.org/officeDocument/2006/relationships/slide" Target="slides/slide7.xml"/><Relationship Id="rId22" Type="http://schemas.openxmlformats.org/officeDocument/2006/relationships/font" Target="fonts/Roboto-boldItalic.fntdata"/><Relationship Id="rId10" Type="http://schemas.openxmlformats.org/officeDocument/2006/relationships/slide" Target="slides/slide6.xml"/><Relationship Id="rId21" Type="http://schemas.openxmlformats.org/officeDocument/2006/relationships/font" Target="fonts/Roboto-italic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BreeSerif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Roboto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Press F11 for Fullscreen, then Ctrl+F5 to Start Presentation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db00633a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1db00633a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70bffe0db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1e70bffe0db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ef82b0d99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1ef82b0d99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9561329c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1e9561329c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Building: we build and rehabilitate homes in partnership with Habitat homeowners locally, nationally, and internationally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Fundraising: we raise money to support </a:t>
            </a:r>
            <a:r>
              <a:rPr lang="en">
                <a:solidFill>
                  <a:schemeClr val="dk1"/>
                </a:solidFill>
              </a:rPr>
              <a:t>the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growth</a:t>
            </a:r>
            <a:r>
              <a:rPr lang="en">
                <a:solidFill>
                  <a:schemeClr val="dk1"/>
                </a:solidFill>
              </a:rPr>
              <a:t> and development of Habitat for Humanity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Advocacy involves increasing awareness and influencing housing policy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Education:  involves educating others on our campus and in our local community about the impact of homeownership and the need for decent, safe, and affordable housing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b2778d9c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14b2778d9c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dcee43e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dcee43e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db7c4696f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1db7c4696f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5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5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24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" name="Google Shape;23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8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18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9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0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0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20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2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22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3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6.png"/><Relationship Id="rId6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5.png"/><Relationship Id="rId13" Type="http://schemas.openxmlformats.org/officeDocument/2006/relationships/image" Target="../media/image13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hyperlink" Target="https://www.facebook.com/groups/285900665572258" TargetMode="External"/><Relationship Id="rId9" Type="http://schemas.openxmlformats.org/officeDocument/2006/relationships/image" Target="../media/image32.png"/><Relationship Id="rId5" Type="http://schemas.openxmlformats.org/officeDocument/2006/relationships/hyperlink" Target="https://www.instagram.com/ufh4h/" TargetMode="External"/><Relationship Id="rId6" Type="http://schemas.openxmlformats.org/officeDocument/2006/relationships/hyperlink" Target="https://www.ufhabitat.org/" TargetMode="External"/><Relationship Id="rId7" Type="http://schemas.openxmlformats.org/officeDocument/2006/relationships/hyperlink" Target="https://groupme.com/join_group/63334765/XaNWwHQg" TargetMode="External"/><Relationship Id="rId8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4.png"/><Relationship Id="rId13" Type="http://schemas.openxmlformats.org/officeDocument/2006/relationships/image" Target="../media/image10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7.jpg"/><Relationship Id="rId9" Type="http://schemas.openxmlformats.org/officeDocument/2006/relationships/image" Target="../media/image40.jpg"/><Relationship Id="rId15" Type="http://schemas.openxmlformats.org/officeDocument/2006/relationships/image" Target="../media/image7.png"/><Relationship Id="rId14" Type="http://schemas.openxmlformats.org/officeDocument/2006/relationships/image" Target="../media/image16.png"/><Relationship Id="rId17" Type="http://schemas.openxmlformats.org/officeDocument/2006/relationships/image" Target="../media/image19.png"/><Relationship Id="rId16" Type="http://schemas.openxmlformats.org/officeDocument/2006/relationships/image" Target="../media/image38.png"/><Relationship Id="rId5" Type="http://schemas.openxmlformats.org/officeDocument/2006/relationships/image" Target="../media/image12.jpg"/><Relationship Id="rId6" Type="http://schemas.openxmlformats.org/officeDocument/2006/relationships/image" Target="../media/image6.jpg"/><Relationship Id="rId7" Type="http://schemas.openxmlformats.org/officeDocument/2006/relationships/image" Target="../media/image11.jp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hyperlink" Target="https://tinyurl.com/ufhabitatvolunteerhub" TargetMode="External"/><Relationship Id="rId5" Type="http://schemas.openxmlformats.org/officeDocument/2006/relationships/image" Target="../media/image27.jpg"/><Relationship Id="rId6" Type="http://schemas.openxmlformats.org/officeDocument/2006/relationships/image" Target="../media/image21.jpg"/><Relationship Id="rId7" Type="http://schemas.openxmlformats.org/officeDocument/2006/relationships/image" Target="../media/image29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hyperlink" Target="https://tinyurl.com/ufhabitatvolunteerhub" TargetMode="External"/><Relationship Id="rId6" Type="http://schemas.openxmlformats.org/officeDocument/2006/relationships/hyperlink" Target="https://forms.gle/UoMmQbmN5h9AZ7qaA" TargetMode="External"/><Relationship Id="rId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>
            <p:ph type="ctrTitle"/>
          </p:nvPr>
        </p:nvSpPr>
        <p:spPr>
          <a:xfrm>
            <a:off x="245500" y="17795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General Body Meeting #1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8" name="Google Shape;68;p1"/>
          <p:cNvSpPr txBox="1"/>
          <p:nvPr>
            <p:ph idx="1" type="subTitle"/>
          </p:nvPr>
        </p:nvSpPr>
        <p:spPr>
          <a:xfrm>
            <a:off x="245500" y="25306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2700">
                <a:latin typeface="Bree Serif"/>
                <a:ea typeface="Bree Serif"/>
                <a:cs typeface="Bree Serif"/>
                <a:sym typeface="Bree Serif"/>
              </a:rPr>
              <a:t>January </a:t>
            </a:r>
            <a:r>
              <a:rPr b="1" lang="en" sz="2700">
                <a:latin typeface="Bree Serif"/>
                <a:ea typeface="Bree Serif"/>
                <a:cs typeface="Bree Serif"/>
                <a:sym typeface="Bree Serif"/>
              </a:rPr>
              <a:t>23rd, 2024</a:t>
            </a:r>
            <a:endParaRPr b="1" sz="2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9" name="Google Shape;69;p1"/>
          <p:cNvSpPr txBox="1"/>
          <p:nvPr/>
        </p:nvSpPr>
        <p:spPr>
          <a:xfrm>
            <a:off x="245500" y="3337693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" sz="46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Sign In Here</a:t>
            </a:r>
            <a:r>
              <a:rPr b="1" i="0" lang="en" sz="48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50" y="90300"/>
            <a:ext cx="7956175" cy="158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0149" y="2963525"/>
            <a:ext cx="2073351" cy="17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1db00633ac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9975"/>
            <a:ext cx="9144000" cy="34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1db00633ac6_0_0"/>
          <p:cNvSpPr txBox="1"/>
          <p:nvPr>
            <p:ph type="title"/>
          </p:nvPr>
        </p:nvSpPr>
        <p:spPr>
          <a:xfrm>
            <a:off x="155450" y="5242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Events</a:t>
            </a:r>
            <a:endParaRPr b="1"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0" name="Google Shape;180;g1db00633ac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8804" y="309735"/>
            <a:ext cx="1525200" cy="119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db00633ac6_0_0"/>
          <p:cNvPicPr preferRelativeResize="0"/>
          <p:nvPr/>
        </p:nvPicPr>
        <p:blipFill rotWithShape="1">
          <a:blip r:embed="rId5">
            <a:alphaModFix/>
          </a:blip>
          <a:srcRect b="0" l="0" r="0" t="60738"/>
          <a:stretch/>
        </p:blipFill>
        <p:spPr>
          <a:xfrm>
            <a:off x="185388" y="3983399"/>
            <a:ext cx="8773226" cy="11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db00633ac6_0_0"/>
          <p:cNvSpPr txBox="1"/>
          <p:nvPr/>
        </p:nvSpPr>
        <p:spPr>
          <a:xfrm>
            <a:off x="155450" y="1820975"/>
            <a:ext cx="5148600" cy="19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 u="sng">
                <a:solidFill>
                  <a:srgbClr val="EE8F2D"/>
                </a:solidFill>
                <a:latin typeface="Bree Serif"/>
                <a:ea typeface="Bree Serif"/>
                <a:cs typeface="Bree Serif"/>
                <a:sym typeface="Bree Serif"/>
              </a:rPr>
              <a:t>Food Truck Rally</a:t>
            </a:r>
            <a:endParaRPr b="1" sz="2100" u="sng">
              <a:solidFill>
                <a:srgbClr val="EE8F2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Font typeface="Bree Serif"/>
              <a:buChar char="●"/>
            </a:pPr>
            <a:r>
              <a:rPr b="1" lang="en" sz="1800">
                <a:latin typeface="Bree Serif"/>
                <a:ea typeface="Bree Serif"/>
                <a:cs typeface="Bree Serif"/>
                <a:sym typeface="Bree Serif"/>
              </a:rPr>
              <a:t>January 27th @ 4 p.m. at High Dive</a:t>
            </a:r>
            <a:endParaRPr b="1" sz="1800"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Bree Serif"/>
              <a:buChar char="○"/>
            </a:pPr>
            <a:r>
              <a:rPr b="1" lang="en" sz="1700" u="sng">
                <a:latin typeface="Bree Serif"/>
                <a:ea typeface="Bree Serif"/>
                <a:cs typeface="Bree Serif"/>
                <a:sym typeface="Bree Serif"/>
              </a:rPr>
              <a:t>FREE </a:t>
            </a: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entry, parking, and live music</a:t>
            </a:r>
            <a:endParaRPr b="1" sz="1700"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Bree Serif"/>
              <a:buChar char="○"/>
            </a:pP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Vegan and </a:t>
            </a: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vegetarian</a:t>
            </a: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 options </a:t>
            </a: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available</a:t>
            </a:r>
            <a:endParaRPr b="1" sz="1700"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Bree Serif"/>
              <a:buChar char="○"/>
            </a:pP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Chances to </a:t>
            </a:r>
            <a:r>
              <a:rPr b="1" lang="en" sz="1700" u="sng">
                <a:latin typeface="Bree Serif"/>
                <a:ea typeface="Bree Serif"/>
                <a:cs typeface="Bree Serif"/>
                <a:sym typeface="Bree Serif"/>
              </a:rPr>
              <a:t>win prizes</a:t>
            </a: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 from Raising Cane’s, Hyppo </a:t>
            </a: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Popsicles</a:t>
            </a: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, and more! </a:t>
            </a:r>
            <a:endParaRPr b="1" sz="1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3" name="Google Shape;183;g1db00633ac6_0_0"/>
          <p:cNvSpPr txBox="1"/>
          <p:nvPr/>
        </p:nvSpPr>
        <p:spPr>
          <a:xfrm>
            <a:off x="6507800" y="3807400"/>
            <a:ext cx="232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More Details Here</a:t>
            </a:r>
            <a:endParaRPr sz="16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4" name="Google Shape;184;g1db00633ac6_0_0"/>
          <p:cNvPicPr preferRelativeResize="0"/>
          <p:nvPr/>
        </p:nvPicPr>
        <p:blipFill rotWithShape="1">
          <a:blip r:embed="rId6">
            <a:alphaModFix/>
          </a:blip>
          <a:srcRect b="4498" l="12187" r="12488" t="0"/>
          <a:stretch/>
        </p:blipFill>
        <p:spPr>
          <a:xfrm>
            <a:off x="6332126" y="1663063"/>
            <a:ext cx="2520341" cy="225398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1db00633ac6_0_0"/>
          <p:cNvSpPr/>
          <p:nvPr/>
        </p:nvSpPr>
        <p:spPr>
          <a:xfrm rot="-5195239">
            <a:off x="6544751" y="3860701"/>
            <a:ext cx="196549" cy="204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1e70bffe0db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9974"/>
            <a:ext cx="9144000" cy="34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1e70bffe0db_1_3"/>
          <p:cNvSpPr txBox="1"/>
          <p:nvPr>
            <p:ph type="title"/>
          </p:nvPr>
        </p:nvSpPr>
        <p:spPr>
          <a:xfrm>
            <a:off x="260300" y="5242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Socials</a:t>
            </a:r>
            <a:endParaRPr b="1"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2" name="Google Shape;192;g1e70bffe0db_1_3"/>
          <p:cNvSpPr txBox="1"/>
          <p:nvPr/>
        </p:nvSpPr>
        <p:spPr>
          <a:xfrm>
            <a:off x="-50" y="1679975"/>
            <a:ext cx="9144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g1e70bffe0db_1_3"/>
          <p:cNvSpPr txBox="1"/>
          <p:nvPr/>
        </p:nvSpPr>
        <p:spPr>
          <a:xfrm>
            <a:off x="182075" y="1866225"/>
            <a:ext cx="8432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Bree Serif"/>
              <a:buChar char="●"/>
            </a:pPr>
            <a:r>
              <a:rPr lang="en" sz="2300">
                <a:latin typeface="Bree Serif"/>
                <a:ea typeface="Bree Serif"/>
                <a:cs typeface="Bree Serif"/>
                <a:sym typeface="Bree Serif"/>
              </a:rPr>
              <a:t>Social: 34th St Wall Painting</a:t>
            </a:r>
            <a:endParaRPr sz="23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ree Serif"/>
              <a:buChar char="○"/>
            </a:pPr>
            <a:r>
              <a:rPr b="0" i="0" lang="en" sz="1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Where: </a:t>
            </a: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Meet in PDQ parking lot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ree Serif"/>
              <a:buChar char="○"/>
            </a:pPr>
            <a:r>
              <a:rPr b="0" i="0" lang="en" sz="1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When: TOMORROW </a:t>
            </a: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Wednesday</a:t>
            </a:r>
            <a:r>
              <a:rPr b="0" i="0" lang="en" sz="1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, </a:t>
            </a: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1/24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ree Serif"/>
              <a:buChar char="○"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Time: 5:30 pm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Bree Serif"/>
              <a:buChar char="○"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Help us promote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the Food Truck Rally!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7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94" name="Google Shape;194;g1e70bffe0db_1_3"/>
          <p:cNvPicPr preferRelativeResize="0"/>
          <p:nvPr/>
        </p:nvPicPr>
        <p:blipFill rotWithShape="1">
          <a:blip r:embed="rId4">
            <a:alphaModFix/>
          </a:blip>
          <a:srcRect b="0" l="0" r="0" t="22305"/>
          <a:stretch/>
        </p:blipFill>
        <p:spPr>
          <a:xfrm>
            <a:off x="3786325" y="3219950"/>
            <a:ext cx="4827850" cy="14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e70bffe0db_1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4900" y="1914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1ef82b0d991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9974"/>
            <a:ext cx="9144000" cy="34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ef82b0d991_0_2"/>
          <p:cNvSpPr txBox="1"/>
          <p:nvPr>
            <p:ph type="title"/>
          </p:nvPr>
        </p:nvSpPr>
        <p:spPr>
          <a:xfrm>
            <a:off x="260300" y="5242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Intramurals</a:t>
            </a:r>
            <a:endParaRPr b="1"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2" name="Google Shape;202;g1ef82b0d991_0_2"/>
          <p:cNvSpPr txBox="1"/>
          <p:nvPr/>
        </p:nvSpPr>
        <p:spPr>
          <a:xfrm>
            <a:off x="-50" y="1679975"/>
            <a:ext cx="9144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g1ef82b0d991_0_2"/>
          <p:cNvSpPr txBox="1"/>
          <p:nvPr/>
        </p:nvSpPr>
        <p:spPr>
          <a:xfrm>
            <a:off x="182075" y="1866225"/>
            <a:ext cx="8432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Bree Serif"/>
              <a:buChar char="●"/>
            </a:pPr>
            <a:r>
              <a:rPr lang="en" sz="2300">
                <a:latin typeface="Bree Serif"/>
                <a:ea typeface="Bree Serif"/>
                <a:cs typeface="Bree Serif"/>
                <a:sym typeface="Bree Serif"/>
              </a:rPr>
              <a:t>Beach Volleyball</a:t>
            </a:r>
            <a:endParaRPr sz="23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ree Serif"/>
              <a:buChar char="○"/>
            </a:pPr>
            <a:r>
              <a:rPr b="0" i="0" lang="en" sz="1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Where: </a:t>
            </a: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UVS Courts 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(sand courts by SW Rec)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ree Serif"/>
              <a:buChar char="○"/>
            </a:pPr>
            <a:r>
              <a:rPr b="0" i="0" lang="en" sz="1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When: </a:t>
            </a: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Mondays @ 7pm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Bree Serif"/>
              <a:buChar char="○"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Join Groupme through QR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7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04" name="Google Shape;204;g1ef82b0d991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4900" y="191425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ef82b0d991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1620" y="416013"/>
            <a:ext cx="2404051" cy="240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9975"/>
            <a:ext cx="9144000" cy="34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7"/>
          <p:cNvSpPr txBox="1"/>
          <p:nvPr>
            <p:ph type="title"/>
          </p:nvPr>
        </p:nvSpPr>
        <p:spPr>
          <a:xfrm>
            <a:off x="229050" y="5242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Fundraisers </a:t>
            </a:r>
            <a:endParaRPr b="1"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2" name="Google Shape;21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8804" y="309735"/>
            <a:ext cx="1525200" cy="1196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7"/>
          <p:cNvSpPr txBox="1"/>
          <p:nvPr/>
        </p:nvSpPr>
        <p:spPr>
          <a:xfrm>
            <a:off x="182075" y="1866225"/>
            <a:ext cx="8432100" cy="47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Bree Serif"/>
              <a:buChar char="●"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Thank you everyone who came to our 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last fundraiser at Chipotle!!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Bree Serif"/>
              <a:buChar char="●"/>
            </a:pPr>
            <a:r>
              <a:rPr b="1" lang="en" sz="1900">
                <a:latin typeface="Bree Serif"/>
                <a:ea typeface="Bree Serif"/>
                <a:cs typeface="Bree Serif"/>
                <a:sym typeface="Bree Serif"/>
              </a:rPr>
              <a:t>Bento Fundraiser on </a:t>
            </a:r>
            <a:r>
              <a:rPr b="1" lang="en" sz="1900" u="sng">
                <a:latin typeface="Bree Serif"/>
                <a:ea typeface="Bree Serif"/>
                <a:cs typeface="Bree Serif"/>
                <a:sym typeface="Bree Serif"/>
              </a:rPr>
              <a:t>February 28, 2024</a:t>
            </a:r>
            <a:endParaRPr b="1" sz="1900" u="sng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Bree Serif"/>
              <a:buChar char="○"/>
            </a:pPr>
            <a:r>
              <a:rPr b="1" lang="en" sz="1900">
                <a:latin typeface="Bree Serif"/>
                <a:ea typeface="Bree Serif"/>
                <a:cs typeface="Bree Serif"/>
                <a:sym typeface="Bree Serif"/>
              </a:rPr>
              <a:t>Where: 150 NW 13th (Under The Standard)</a:t>
            </a:r>
            <a:endParaRPr b="1"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Bree Serif"/>
              <a:buChar char="○"/>
            </a:pPr>
            <a:r>
              <a:rPr b="1" lang="en" sz="1900">
                <a:latin typeface="Bree Serif"/>
                <a:ea typeface="Bree Serif"/>
                <a:cs typeface="Bree Serif"/>
                <a:sym typeface="Bree Serif"/>
              </a:rPr>
              <a:t>When: All day, come at any time</a:t>
            </a:r>
            <a:endParaRPr b="1"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Bree Serif"/>
              <a:buChar char="○"/>
            </a:pPr>
            <a:r>
              <a:rPr b="1" lang="en" sz="1900">
                <a:latin typeface="Bree Serif"/>
                <a:ea typeface="Bree Serif"/>
                <a:cs typeface="Bree Serif"/>
                <a:sym typeface="Bree Serif"/>
              </a:rPr>
              <a:t>Officers will choose a time where we</a:t>
            </a:r>
            <a:endParaRPr b="1"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Bree Serif"/>
                <a:ea typeface="Bree Serif"/>
                <a:cs typeface="Bree Serif"/>
                <a:sym typeface="Bree Serif"/>
              </a:rPr>
              <a:t> will all be there</a:t>
            </a:r>
            <a:endParaRPr b="1"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Bree Serif"/>
                <a:ea typeface="Bree Serif"/>
                <a:cs typeface="Bree Serif"/>
                <a:sym typeface="Bree Serif"/>
              </a:rPr>
              <a:t>Mention Habitat at Checkout!</a:t>
            </a:r>
            <a:endParaRPr b="1"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Bree Serif"/>
              <a:buChar char="●"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Stay tuned in the GroupMe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 for </a:t>
            </a: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upcoming</a:t>
            </a:r>
            <a:r>
              <a:rPr lang="en" sz="1900">
                <a:latin typeface="Bree Serif"/>
                <a:ea typeface="Bree Serif"/>
                <a:cs typeface="Bree Serif"/>
                <a:sym typeface="Bree Serif"/>
              </a:rPr>
              <a:t> fundraisers</a:t>
            </a:r>
            <a:endParaRPr sz="1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 u="sng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4" name="Google Shape;21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704" y="1816004"/>
            <a:ext cx="767700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8900" y="3201951"/>
            <a:ext cx="3518750" cy="18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79975"/>
            <a:ext cx="9144000" cy="34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3"/>
          <p:cNvSpPr txBox="1"/>
          <p:nvPr>
            <p:ph type="title"/>
          </p:nvPr>
        </p:nvSpPr>
        <p:spPr>
          <a:xfrm>
            <a:off x="-71525" y="5242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Thanks for coming!</a:t>
            </a:r>
            <a:endParaRPr b="1"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2" name="Google Shape;222;p13"/>
          <p:cNvSpPr txBox="1"/>
          <p:nvPr>
            <p:ph idx="1" type="body"/>
          </p:nvPr>
        </p:nvSpPr>
        <p:spPr>
          <a:xfrm>
            <a:off x="664500" y="1782226"/>
            <a:ext cx="8222100" cy="28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solidFill>
                <a:schemeClr val="dk2"/>
              </a:solidFill>
              <a:highlight>
                <a:schemeClr val="lt1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       </a:t>
            </a:r>
            <a:r>
              <a:rPr b="1" lang="en" u="sng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UF Habitat for Humanity 2023-202</a:t>
            </a:r>
            <a:r>
              <a:rPr b="1" lang="en" u="sng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4</a:t>
            </a:r>
            <a:endParaRPr b="1" u="sng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45720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5"/>
              </a:rPr>
              <a:t>@ufh4h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  <a:p>
            <a:pPr indent="45720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6"/>
              </a:rPr>
              <a:t>www.ufhabitat.org</a:t>
            </a:r>
            <a:endParaRPr b="1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45720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accent5"/>
              </a:solidFill>
              <a:highlight>
                <a:schemeClr val="accent5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indent="457200" lvl="0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700" u="sng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https://groupme.com/join_group/63334765/XaNWwHQg</a:t>
            </a:r>
            <a:endParaRPr b="1" sz="1700" u="sng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23" name="Google Shape;223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2879" y="235185"/>
            <a:ext cx="1525200" cy="119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81927" y="2609739"/>
            <a:ext cx="556524" cy="34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09425" y="3153925"/>
            <a:ext cx="301524" cy="30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86275" y="3651788"/>
            <a:ext cx="347825" cy="3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 rotWithShape="1">
          <a:blip r:embed="rId12">
            <a:alphaModFix/>
          </a:blip>
          <a:srcRect b="10803" l="30953" r="30893" t="10331"/>
          <a:stretch/>
        </p:blipFill>
        <p:spPr>
          <a:xfrm>
            <a:off x="2586275" y="4195949"/>
            <a:ext cx="347826" cy="39911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 txBox="1"/>
          <p:nvPr/>
        </p:nvSpPr>
        <p:spPr>
          <a:xfrm>
            <a:off x="-266225" y="1665526"/>
            <a:ext cx="8611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Next meeting: </a:t>
            </a:r>
            <a:r>
              <a:rPr b="1" lang="en" sz="3000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------&gt; February (TBA)</a:t>
            </a:r>
            <a:endParaRPr b="1" sz="3000">
              <a:solidFill>
                <a:schemeClr val="dk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900" u="none" cap="none" strike="noStrike">
                <a:solidFill>
                  <a:schemeClr val="dk2"/>
                </a:solidFill>
                <a:latin typeface="Bree Serif"/>
                <a:ea typeface="Bree Serif"/>
                <a:cs typeface="Bree Serif"/>
                <a:sym typeface="Bree Serif"/>
              </a:rPr>
              <a:t>-keep an eye out on our social medias and GroupMe for more information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9" name="Google Shape;229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724" y="2732925"/>
            <a:ext cx="2073351" cy="17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/>
          <p:nvPr>
            <p:ph type="title"/>
          </p:nvPr>
        </p:nvSpPr>
        <p:spPr>
          <a:xfrm>
            <a:off x="82100" y="482225"/>
            <a:ext cx="66549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Ice Breaker: </a:t>
            </a:r>
            <a:endParaRPr b="1"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77" name="Google Shape;77;p2"/>
          <p:cNvSpPr txBox="1"/>
          <p:nvPr>
            <p:ph idx="1" type="body"/>
          </p:nvPr>
        </p:nvSpPr>
        <p:spPr>
          <a:xfrm>
            <a:off x="265800" y="1912425"/>
            <a:ext cx="8612400" cy="23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8" name="Google Shape;7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8804" y="309735"/>
            <a:ext cx="1525200" cy="11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79975"/>
            <a:ext cx="9144000" cy="34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"/>
          <p:cNvSpPr txBox="1"/>
          <p:nvPr/>
        </p:nvSpPr>
        <p:spPr>
          <a:xfrm>
            <a:off x="17400" y="1697100"/>
            <a:ext cx="9144000" cy="3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 txBox="1"/>
          <p:nvPr>
            <p:ph type="title"/>
          </p:nvPr>
        </p:nvSpPr>
        <p:spPr>
          <a:xfrm>
            <a:off x="60625" y="8481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Officers</a:t>
            </a:r>
            <a:endParaRPr b="1"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86" name="Google Shape;8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8804" y="309735"/>
            <a:ext cx="1525200" cy="11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"/>
          <p:cNvSpPr txBox="1"/>
          <p:nvPr/>
        </p:nvSpPr>
        <p:spPr>
          <a:xfrm>
            <a:off x="95177" y="2912642"/>
            <a:ext cx="13725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President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Aaron Fintz</a:t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1421813" y="2992750"/>
            <a:ext cx="15252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Vice President 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of Administration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Vishnu Malhotra</a:t>
            </a:r>
            <a:endParaRPr b="1" sz="1000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9" name="Google Shape;89;p3"/>
          <p:cNvSpPr txBox="1"/>
          <p:nvPr/>
        </p:nvSpPr>
        <p:spPr>
          <a:xfrm>
            <a:off x="4665513" y="2961850"/>
            <a:ext cx="10500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Secretary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Chloe Venter</a:t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5932300" y="2920600"/>
            <a:ext cx="16887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Graduate Ambassador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Anthony Rodriguez Pesci</a:t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7607579" y="2893154"/>
            <a:ext cx="13563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Event Coordinator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Jordyn Chiodo</a:t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7649" y="4645454"/>
            <a:ext cx="13563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Fundraising Chair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Ryan Mulhall</a:t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2300663" y="4581100"/>
            <a:ext cx="13563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Public Relations Co-Chair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Routledge Harris</a:t>
            </a:r>
            <a:endParaRPr sz="1000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4" name="Google Shape;94;p3"/>
          <p:cNvSpPr txBox="1"/>
          <p:nvPr/>
        </p:nvSpPr>
        <p:spPr>
          <a:xfrm>
            <a:off x="3588200" y="4733600"/>
            <a:ext cx="14847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Treasurer</a:t>
            </a:r>
            <a:endParaRPr b="1" sz="1000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Kyla Hoffbauer</a:t>
            </a:r>
            <a:endParaRPr sz="1000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1236638" y="4645450"/>
            <a:ext cx="12357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Social Chair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737373"/>
                </a:solidFill>
                <a:latin typeface="Bree Serif"/>
                <a:ea typeface="Bree Serif"/>
                <a:cs typeface="Bree Serif"/>
                <a:sym typeface="Bree Serif"/>
              </a:rPr>
              <a:t>Adelle Mitchell</a:t>
            </a:r>
            <a:endParaRPr b="0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5839325" y="2708100"/>
            <a:ext cx="855600" cy="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3925" y="1709363"/>
            <a:ext cx="1049999" cy="12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8213" y="3410875"/>
            <a:ext cx="1050001" cy="123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9874" y="3482325"/>
            <a:ext cx="897526" cy="119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7">
            <a:alphaModFix/>
          </a:blip>
          <a:srcRect b="20801" l="22408" r="21103" t="7519"/>
          <a:stretch/>
        </p:blipFill>
        <p:spPr>
          <a:xfrm>
            <a:off x="229375" y="3437825"/>
            <a:ext cx="855602" cy="128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3159363" y="2920600"/>
            <a:ext cx="1235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Vice President of Builds</a:t>
            </a:r>
            <a:endParaRPr b="1" sz="1000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Nathaniel Fuller</a:t>
            </a:r>
            <a:endParaRPr sz="1000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4985375" y="4565150"/>
            <a:ext cx="1235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Undergraduate </a:t>
            </a:r>
            <a:endParaRPr b="1" i="0" sz="1000" u="none" cap="none" strike="noStrike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Ambassador </a:t>
            </a:r>
            <a:endParaRPr b="1" i="0" sz="1000" u="none" cap="none" strike="noStrike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Austin Anderson</a:t>
            </a:r>
            <a:endParaRPr b="1" sz="1000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6188738" y="4581100"/>
            <a:ext cx="152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Public Relations Co-Chair</a:t>
            </a:r>
            <a:endParaRPr b="1" sz="1000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r>
              <a:rPr lang="en" sz="100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erek Molina</a:t>
            </a:r>
            <a:endParaRPr b="1" i="0" sz="1000" u="none" cap="none" strike="noStrike">
              <a:solidFill>
                <a:srgbClr val="73737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7526325" y="4688300"/>
            <a:ext cx="1525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Web Developer </a:t>
            </a:r>
            <a:endParaRPr b="1" i="0" sz="1000" u="none" cap="none" strike="noStrike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Spencer Farfante</a:t>
            </a:r>
            <a:endParaRPr b="1" i="0" sz="1000" u="none" cap="none" strike="noStrike">
              <a:solidFill>
                <a:schemeClr val="lt2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0475" y="1758313"/>
            <a:ext cx="1140500" cy="12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9">
            <a:alphaModFix/>
          </a:blip>
          <a:srcRect b="1996" l="0" r="0" t="1996"/>
          <a:stretch/>
        </p:blipFill>
        <p:spPr>
          <a:xfrm>
            <a:off x="3839025" y="3516850"/>
            <a:ext cx="964301" cy="123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40150" y="3391206"/>
            <a:ext cx="897550" cy="137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28225" y="1758325"/>
            <a:ext cx="1235700" cy="12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95463" y="1766400"/>
            <a:ext cx="1140499" cy="11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13">
            <a:alphaModFix/>
          </a:blip>
          <a:srcRect b="13162" l="2375" r="24992" t="1860"/>
          <a:stretch/>
        </p:blipFill>
        <p:spPr>
          <a:xfrm>
            <a:off x="1372050" y="3473075"/>
            <a:ext cx="897525" cy="12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56638" y="3496025"/>
            <a:ext cx="897525" cy="11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88713" y="3385238"/>
            <a:ext cx="964300" cy="128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48872" y="1718063"/>
            <a:ext cx="1140501" cy="134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90525" y="1773038"/>
            <a:ext cx="1235700" cy="12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e9561329c8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96025"/>
            <a:ext cx="9143998" cy="468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e9561329c8_0_14"/>
          <p:cNvSpPr txBox="1"/>
          <p:nvPr>
            <p:ph type="title"/>
          </p:nvPr>
        </p:nvSpPr>
        <p:spPr>
          <a:xfrm>
            <a:off x="224000" y="524225"/>
            <a:ext cx="69447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300">
                <a:latin typeface="Bree Serif"/>
                <a:ea typeface="Bree Serif"/>
                <a:cs typeface="Bree Serif"/>
                <a:sym typeface="Bree Serif"/>
              </a:rPr>
              <a:t>Member of the Month!</a:t>
            </a:r>
            <a:endParaRPr b="1" sz="43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1" name="Google Shape;121;g1e9561329c8_0_14"/>
          <p:cNvSpPr txBox="1"/>
          <p:nvPr/>
        </p:nvSpPr>
        <p:spPr>
          <a:xfrm>
            <a:off x="1953750" y="2588400"/>
            <a:ext cx="52365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" sz="4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Congratulations to </a:t>
            </a:r>
            <a:endParaRPr b="0" i="0" sz="4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" sz="4000">
                <a:latin typeface="Bree Serif"/>
                <a:ea typeface="Bree Serif"/>
                <a:cs typeface="Bree Serif"/>
                <a:sym typeface="Bree Serif"/>
              </a:rPr>
              <a:t>Heather Reid!</a:t>
            </a:r>
            <a:endParaRPr sz="4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Come see us after for a free merch item!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22" name="Google Shape;122;g1e9561329c8_0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8804" y="309735"/>
            <a:ext cx="1525200" cy="119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/>
          <p:nvPr>
            <p:ph type="title"/>
          </p:nvPr>
        </p:nvSpPr>
        <p:spPr>
          <a:xfrm>
            <a:off x="182875" y="5242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4800">
                <a:latin typeface="Bree Serif"/>
                <a:ea typeface="Bree Serif"/>
                <a:cs typeface="Bree Serif"/>
                <a:sym typeface="Bree Serif"/>
              </a:rPr>
              <a:t>4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 sz="4800">
                <a:latin typeface="Bree Serif"/>
                <a:ea typeface="Bree Serif"/>
                <a:cs typeface="Bree Serif"/>
                <a:sym typeface="Bree Serif"/>
              </a:rPr>
              <a:t>Pillars of Habitat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8804" y="309735"/>
            <a:ext cx="1525200" cy="11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1975" y="1715225"/>
            <a:ext cx="5814820" cy="33322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p4"/>
          <p:cNvSpPr/>
          <p:nvPr/>
        </p:nvSpPr>
        <p:spPr>
          <a:xfrm flipH="1">
            <a:off x="4722700" y="2699625"/>
            <a:ext cx="264000" cy="179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Advoca te</a:t>
            </a:r>
            <a:endParaRPr b="1" i="0" sz="1400" u="none" cap="none" strike="noStrike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31" name="Google Shape;131;p4"/>
          <p:cNvSpPr/>
          <p:nvPr/>
        </p:nvSpPr>
        <p:spPr>
          <a:xfrm flipH="1">
            <a:off x="5682425" y="2699625"/>
            <a:ext cx="264000" cy="179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Educa     te</a:t>
            </a:r>
            <a:endParaRPr b="1" i="0" sz="1400" u="none" cap="none" strike="noStrike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32" name="Google Shape;132;p4"/>
          <p:cNvSpPr/>
          <p:nvPr/>
        </p:nvSpPr>
        <p:spPr>
          <a:xfrm flipH="1">
            <a:off x="2785925" y="2671475"/>
            <a:ext cx="264000" cy="187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Bui ld</a:t>
            </a:r>
            <a:endParaRPr b="1" i="0" sz="1400" u="none" cap="none" strike="noStrike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 flipH="1">
            <a:off x="3762975" y="2699625"/>
            <a:ext cx="264000" cy="187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Fundraise</a:t>
            </a:r>
            <a:endParaRPr b="1" i="0" sz="1400" u="none" cap="none" strike="noStrike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472037" y="1399850"/>
            <a:ext cx="3794700" cy="847500"/>
          </a:xfrm>
          <a:prstGeom prst="triangle">
            <a:avLst>
              <a:gd fmla="val 5065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 rot="-9184789">
            <a:off x="5849903" y="1992489"/>
            <a:ext cx="584430" cy="17267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 rot="9302398">
            <a:off x="2292704" y="1992627"/>
            <a:ext cx="584380" cy="17246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4b2778d9c3_0_3"/>
          <p:cNvSpPr txBox="1"/>
          <p:nvPr>
            <p:ph type="title"/>
          </p:nvPr>
        </p:nvSpPr>
        <p:spPr>
          <a:xfrm>
            <a:off x="349025" y="5242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Active Membership</a:t>
            </a:r>
            <a:endParaRPr/>
          </a:p>
        </p:txBody>
      </p:sp>
      <p:sp>
        <p:nvSpPr>
          <p:cNvPr id="142" name="Google Shape;142;g14b2778d9c3_0_3"/>
          <p:cNvSpPr txBox="1"/>
          <p:nvPr>
            <p:ph idx="1" type="body"/>
          </p:nvPr>
        </p:nvSpPr>
        <p:spPr>
          <a:xfrm>
            <a:off x="460950" y="18391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●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Requirements for Active Membership each Semester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Minimum 2 GBMs</a:t>
            </a:r>
            <a:endParaRPr sz="1500">
              <a:solidFill>
                <a:srgbClr val="F6B26B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1 Fundraiser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Any 2 Additional Activity Below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■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(Builds, Events, Socials, Fundraisers)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●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Perks of active membership: 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Vote and run for e-board!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Free Habitat Swag 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Letter of Recommendation upon request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43" name="Google Shape;143;g14b2778d9c3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8804" y="309735"/>
            <a:ext cx="1525200" cy="119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14b2778d9c3_0_3"/>
          <p:cNvSpPr txBox="1"/>
          <p:nvPr/>
        </p:nvSpPr>
        <p:spPr>
          <a:xfrm>
            <a:off x="6462000" y="2062050"/>
            <a:ext cx="2388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b="1" lang="en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 you earn active membership throughout the semester, come pick up your Habitat merchandise from us!</a:t>
            </a:r>
            <a:endParaRPr b="1" i="0" sz="1400" u="none" cap="none" strike="noStrike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>
            <p:ph type="title"/>
          </p:nvPr>
        </p:nvSpPr>
        <p:spPr>
          <a:xfrm>
            <a:off x="252025" y="5242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" sz="4800">
                <a:latin typeface="Bree Serif"/>
                <a:ea typeface="Bree Serif"/>
                <a:cs typeface="Bree Serif"/>
                <a:sym typeface="Bree Serif"/>
              </a:rPr>
              <a:t>Builds</a:t>
            </a:r>
            <a:endParaRPr b="1"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50" name="Google Shape;15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8804" y="309735"/>
            <a:ext cx="1525200" cy="11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0" y="1721200"/>
            <a:ext cx="64911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500"/>
              <a:buFont typeface="Bree Serif"/>
              <a:buChar char="●"/>
            </a:pPr>
            <a:r>
              <a:rPr b="0" i="0" lang="en" sz="1500" u="none" cap="none" strike="noStrike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Build Information:</a:t>
            </a:r>
            <a:endParaRPr b="0" i="0" sz="1500" u="none" cap="none" strike="noStrike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b="0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Saturdays 8:30am - 2:30pm</a:t>
            </a:r>
            <a:endParaRPr b="0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b="0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No experience needed</a:t>
            </a:r>
            <a:endParaRPr b="0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b="0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Water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, snacks, </a:t>
            </a:r>
            <a:r>
              <a:rPr b="0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and lunch is provided</a:t>
            </a:r>
            <a:endParaRPr b="0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○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S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unscreen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, towels, and supplies provided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b="0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Wear clothing that you don't mind getting </a:t>
            </a:r>
            <a:endParaRPr b="0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dirty and closed toe shoes</a:t>
            </a:r>
            <a:endParaRPr b="0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Build Sign up:</a:t>
            </a:r>
            <a:endParaRPr b="0" i="0" sz="1500" u="none" cap="none" strike="noStrike">
              <a:solidFill>
                <a:srgbClr val="6AA84F"/>
              </a:solidFill>
              <a:highlight>
                <a:schemeClr val="lt1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b="0" i="0" lang="en" sz="1500" u="sng" cap="none" strike="noStrike">
                <a:solidFill>
                  <a:srgbClr val="000000"/>
                </a:solidFill>
                <a:highlight>
                  <a:schemeClr val="lt1"/>
                </a:highlight>
                <a:latin typeface="Bree Serif"/>
                <a:ea typeface="Bree Serif"/>
                <a:cs typeface="Bree Serif"/>
                <a:sym typeface="Bree Serif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https://tinyurl.com/ufhabitatvolunteerhub</a:t>
            </a:r>
            <a:endParaRPr b="0" i="0" sz="1500" u="sng" cap="none" strike="noStrike">
              <a:solidFill>
                <a:srgbClr val="000000"/>
              </a:solidFill>
              <a:highlight>
                <a:schemeClr val="lt1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■"/>
            </a:pPr>
            <a:r>
              <a:rPr b="0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Be sure to make an account first</a:t>
            </a:r>
            <a:endParaRPr b="0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■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3 no shows 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without</a:t>
            </a: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 notice=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Bree Serif"/>
              <a:buChar char="●"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no more builds :(((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6047" y="1749300"/>
            <a:ext cx="2874568" cy="183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1650" y="1749300"/>
            <a:ext cx="1276940" cy="1834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 rotWithShape="1">
          <a:blip r:embed="rId7">
            <a:alphaModFix/>
          </a:blip>
          <a:srcRect b="0" l="0" r="704" t="16742"/>
          <a:stretch/>
        </p:blipFill>
        <p:spPr>
          <a:xfrm>
            <a:off x="4901650" y="3621289"/>
            <a:ext cx="2680868" cy="145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8">
            <a:alphaModFix/>
          </a:blip>
          <a:srcRect b="0" l="-16333" r="0" t="0"/>
          <a:stretch/>
        </p:blipFill>
        <p:spPr>
          <a:xfrm>
            <a:off x="7368543" y="3621289"/>
            <a:ext cx="1722082" cy="145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7dcee43e4f_0_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Bree Serif"/>
                <a:ea typeface="Bree Serif"/>
                <a:cs typeface="Bree Serif"/>
                <a:sym typeface="Bree Serif"/>
              </a:rPr>
              <a:t>More Builds Info</a:t>
            </a:r>
            <a:endParaRPr sz="48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1" name="Google Shape;161;g27dcee43e4f_0_0"/>
          <p:cNvSpPr txBox="1"/>
          <p:nvPr>
            <p:ph idx="1" type="body"/>
          </p:nvPr>
        </p:nvSpPr>
        <p:spPr>
          <a:xfrm>
            <a:off x="471900" y="1773925"/>
            <a:ext cx="4091700" cy="31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●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UF Builds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Saturdays 8:30-2:30 pm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2241 Southeast 34th Terrace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Sign up deadline for UF builds -&gt; Wednesday before build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○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Fill out the carpool for by Wednesday 11:59PM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●"/>
            </a:pPr>
            <a:r>
              <a:rPr lang="en" sz="15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Other opportunities sometimes pop up on volunteerhub when other organizations flake last minute. We’ll keep you up to date on these through GroupMe</a:t>
            </a:r>
            <a:endParaRPr sz="15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62" name="Google Shape;162;g27dcee43e4f_0_0"/>
          <p:cNvPicPr preferRelativeResize="0"/>
          <p:nvPr/>
        </p:nvPicPr>
        <p:blipFill rotWithShape="1">
          <a:blip r:embed="rId3">
            <a:alphaModFix/>
          </a:blip>
          <a:srcRect b="2390" l="-1840" r="1839" t="-2390"/>
          <a:stretch/>
        </p:blipFill>
        <p:spPr>
          <a:xfrm>
            <a:off x="4720825" y="1723200"/>
            <a:ext cx="4423176" cy="341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7dcee43e4f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8804" y="309735"/>
            <a:ext cx="1525200" cy="119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db7c4696fb_0_1"/>
          <p:cNvSpPr txBox="1"/>
          <p:nvPr>
            <p:ph type="title"/>
          </p:nvPr>
        </p:nvSpPr>
        <p:spPr>
          <a:xfrm>
            <a:off x="121200" y="4706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4800">
                <a:latin typeface="Bree Serif"/>
                <a:ea typeface="Bree Serif"/>
                <a:cs typeface="Bree Serif"/>
                <a:sym typeface="Bree Serif"/>
              </a:rPr>
              <a:t>      </a:t>
            </a:r>
            <a:r>
              <a:rPr lang="en" sz="3800">
                <a:latin typeface="Bree Serif"/>
                <a:ea typeface="Bree Serif"/>
                <a:cs typeface="Bree Serif"/>
                <a:sym typeface="Bree Serif"/>
              </a:rPr>
              <a:t>S</a:t>
            </a:r>
            <a:r>
              <a:rPr lang="en" sz="3800">
                <a:latin typeface="Bree Serif"/>
                <a:ea typeface="Bree Serif"/>
                <a:cs typeface="Bree Serif"/>
                <a:sym typeface="Bree Serif"/>
              </a:rPr>
              <a:t>teps to Sign up for a Build</a:t>
            </a:r>
            <a:endParaRPr sz="38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69" name="Google Shape;169;g1db7c4696fb_0_1"/>
          <p:cNvPicPr preferRelativeResize="0"/>
          <p:nvPr/>
        </p:nvPicPr>
        <p:blipFill rotWithShape="1">
          <a:blip r:embed="rId3">
            <a:alphaModFix/>
          </a:blip>
          <a:srcRect b="1256" l="0" r="1777" t="63240"/>
          <a:stretch/>
        </p:blipFill>
        <p:spPr>
          <a:xfrm rot="-5400000">
            <a:off x="6116970" y="981320"/>
            <a:ext cx="3092950" cy="296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1db7c4696fb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525" y="915400"/>
            <a:ext cx="2340998" cy="417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1db7c4696fb_0_1"/>
          <p:cNvPicPr preferRelativeResize="0"/>
          <p:nvPr/>
        </p:nvPicPr>
        <p:blipFill rotWithShape="1">
          <a:blip r:embed="rId3">
            <a:alphaModFix/>
          </a:blip>
          <a:srcRect b="63401" l="0" r="1777" t="1052"/>
          <a:stretch/>
        </p:blipFill>
        <p:spPr>
          <a:xfrm rot="-5400000">
            <a:off x="3235084" y="979466"/>
            <a:ext cx="3092950" cy="296481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db7c4696fb_0_1"/>
          <p:cNvSpPr txBox="1"/>
          <p:nvPr/>
        </p:nvSpPr>
        <p:spPr>
          <a:xfrm>
            <a:off x="3215475" y="3893700"/>
            <a:ext cx="45057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Bree Serif"/>
                <a:ea typeface="Bree Serif"/>
                <a:cs typeface="Bree Serif"/>
                <a:sym typeface="Bree Serif"/>
              </a:rPr>
              <a:t>Current build address: </a:t>
            </a:r>
            <a:endParaRPr b="1" sz="1700">
              <a:latin typeface="Bree Serif"/>
              <a:ea typeface="Bree Serif"/>
              <a:cs typeface="Bree Serif"/>
              <a:sym typeface="Bree Serif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2241 Southeast 34th Terrace, Gainesville, FL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Bree Serif"/>
                <a:ea typeface="Bree Serif"/>
                <a:cs typeface="Bree Serif"/>
                <a:sym typeface="Bree Serif"/>
              </a:rPr>
              <a:t>Sign up link:</a:t>
            </a:r>
            <a:endParaRPr sz="1700">
              <a:latin typeface="Bree Serif"/>
              <a:ea typeface="Bree Serif"/>
              <a:cs typeface="Bree Serif"/>
              <a:sym typeface="Bree Serif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latin typeface="Bree Serif"/>
                <a:ea typeface="Bree Serif"/>
                <a:cs typeface="Bree Serif"/>
                <a:sym typeface="Bree Serif"/>
                <a:hlinkClick r:id="rId5"/>
              </a:rPr>
              <a:t>https://tinyurl.com/ufhabitatvolunteerhub</a:t>
            </a:r>
            <a:endParaRPr sz="1300" u="sng">
              <a:latin typeface="Bree Serif"/>
              <a:ea typeface="Bree Serif"/>
              <a:cs typeface="Bree Serif"/>
              <a:sym typeface="Bree Serif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latin typeface="Bree Serif"/>
                <a:ea typeface="Bree Serif"/>
                <a:cs typeface="Bree Serif"/>
                <a:sym typeface="Bree Serif"/>
                <a:hlinkClick r:id="rId6"/>
              </a:rPr>
              <a:t>https://forms.gle/UoMmQbmN5h9AZ7qaA</a:t>
            </a:r>
            <a:endParaRPr sz="1300" u="sng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73" name="Google Shape;173;g1db7c4696fb_0_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65425" y="4061851"/>
            <a:ext cx="1378575" cy="108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